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307" r:id="rId5"/>
    <p:sldId id="288" r:id="rId6"/>
    <p:sldId id="302" r:id="rId7"/>
    <p:sldId id="259" r:id="rId8"/>
    <p:sldId id="285" r:id="rId9"/>
    <p:sldId id="286" r:id="rId10"/>
    <p:sldId id="319" r:id="rId11"/>
    <p:sldId id="278" r:id="rId12"/>
    <p:sldId id="275" r:id="rId13"/>
    <p:sldId id="301" r:id="rId14"/>
    <p:sldId id="313" r:id="rId15"/>
    <p:sldId id="277" r:id="rId16"/>
    <p:sldId id="291" r:id="rId17"/>
    <p:sldId id="284" r:id="rId18"/>
    <p:sldId id="300" r:id="rId19"/>
    <p:sldId id="308" r:id="rId20"/>
    <p:sldId id="309" r:id="rId21"/>
    <p:sldId id="317" r:id="rId22"/>
    <p:sldId id="318" r:id="rId23"/>
    <p:sldId id="274" r:id="rId24"/>
    <p:sldId id="260" r:id="rId25"/>
    <p:sldId id="272" r:id="rId26"/>
    <p:sldId id="261" r:id="rId27"/>
    <p:sldId id="262" r:id="rId28"/>
    <p:sldId id="263" r:id="rId29"/>
    <p:sldId id="295" r:id="rId30"/>
    <p:sldId id="268" r:id="rId31"/>
    <p:sldId id="269" r:id="rId32"/>
    <p:sldId id="292" r:id="rId33"/>
    <p:sldId id="264" r:id="rId34"/>
    <p:sldId id="297" r:id="rId35"/>
    <p:sldId id="265" r:id="rId36"/>
    <p:sldId id="298" r:id="rId37"/>
    <p:sldId id="320" r:id="rId38"/>
    <p:sldId id="266" r:id="rId39"/>
    <p:sldId id="296" r:id="rId40"/>
    <p:sldId id="270" r:id="rId41"/>
    <p:sldId id="271" r:id="rId42"/>
    <p:sldId id="315" r:id="rId43"/>
    <p:sldId id="293" r:id="rId44"/>
    <p:sldId id="311" r:id="rId45"/>
    <p:sldId id="273" r:id="rId46"/>
    <p:sldId id="294" r:id="rId47"/>
    <p:sldId id="299" r:id="rId48"/>
    <p:sldId id="279" r:id="rId49"/>
    <p:sldId id="281" r:id="rId50"/>
    <p:sldId id="303" r:id="rId51"/>
    <p:sldId id="304" r:id="rId52"/>
    <p:sldId id="282" r:id="rId53"/>
    <p:sldId id="283" r:id="rId54"/>
    <p:sldId id="306" r:id="rId55"/>
    <p:sldId id="316" r:id="rId56"/>
    <p:sldId id="30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6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49BEE-D092-4F7B-B8E5-2C7E4ED63FD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17EE-FA95-4715-9443-0596FA52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17EE-FA95-4715-9443-0596FA52E8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17EE-FA95-4715-9443-0596FA52E8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0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9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7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7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7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48482-0309-4190-AF83-783990105C45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26AB-763D-4F39-BB51-0AD8F6E9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9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19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5" Type="http://schemas.microsoft.com/office/2007/relationships/media" Target="../media/media16.mp3"/><Relationship Id="rId4" Type="http://schemas.openxmlformats.org/officeDocument/2006/relationships/audio" Target="../media/media15.mp3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ennenland.net/3H-FM-92-shorted-Kit" TargetMode="External"/><Relationship Id="rId2" Type="http://schemas.openxmlformats.org/officeDocument/2006/relationships/hyperlink" Target="http://www.mcmelectronics.com/product/STELLAR-LABS-30-2460-/30-246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adeantenna.com/product.php?p=282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Broadcast FM DX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Russ Edmunds</a:t>
            </a:r>
          </a:p>
          <a:p>
            <a:r>
              <a:rPr lang="en-US" dirty="0" smtClean="0"/>
              <a:t>WB2BJH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46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2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Elevation is generally good</a:t>
            </a:r>
          </a:p>
          <a:p>
            <a:r>
              <a:rPr lang="en-US" dirty="0" smtClean="0"/>
              <a:t>Distance from powerful signals is better</a:t>
            </a:r>
          </a:p>
          <a:p>
            <a:r>
              <a:rPr lang="en-US" dirty="0" smtClean="0"/>
              <a:t>Shorelines ( including lakes ) can provide signals on lower loss paths across water</a:t>
            </a:r>
          </a:p>
          <a:p>
            <a:r>
              <a:rPr lang="en-US" dirty="0" smtClean="0"/>
              <a:t>Horizon blockage – mountains, cliffs, valleys, buildings, towers – is to be avoided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RDS/RDBS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Data (Broadcast) Service</a:t>
            </a:r>
          </a:p>
          <a:p>
            <a:r>
              <a:rPr lang="en-US" dirty="0" smtClean="0"/>
              <a:t>Transmits data along with audio</a:t>
            </a:r>
          </a:p>
          <a:p>
            <a:r>
              <a:rPr lang="en-US" dirty="0" smtClean="0"/>
              <a:t>Requires specific decoder &amp; software</a:t>
            </a:r>
          </a:p>
          <a:p>
            <a:r>
              <a:rPr lang="en-US" dirty="0" smtClean="0"/>
              <a:t>Included in some </a:t>
            </a:r>
            <a:r>
              <a:rPr lang="en-US" dirty="0" smtClean="0"/>
              <a:t>SDR’s &amp; tuners</a:t>
            </a:r>
            <a:endParaRPr lang="en-US" dirty="0" smtClean="0"/>
          </a:p>
          <a:p>
            <a:r>
              <a:rPr lang="en-US" dirty="0" smtClean="0"/>
              <a:t>Now available on many car radios</a:t>
            </a:r>
          </a:p>
          <a:p>
            <a:r>
              <a:rPr lang="en-US" dirty="0" smtClean="0"/>
              <a:t>May transmit calls, slogan, music title, artist, news, weather, traffic.</a:t>
            </a:r>
          </a:p>
        </p:txBody>
      </p:sp>
    </p:spTree>
    <p:extLst>
      <p:ext uri="{BB962C8B-B14F-4D97-AF65-F5344CB8AC3E}">
        <p14:creationId xmlns:p14="http://schemas.microsoft.com/office/powerpoint/2010/main" val="10734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RDS/RDBS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Code matrix includes a unique identifier ( PI Code ) which is keyed to call letters</a:t>
            </a:r>
          </a:p>
          <a:p>
            <a:r>
              <a:rPr lang="en-US" dirty="0" smtClean="0"/>
              <a:t>Some stations, particularly </a:t>
            </a:r>
            <a:r>
              <a:rPr lang="en-US" dirty="0" err="1" smtClean="0"/>
              <a:t>iHeart</a:t>
            </a:r>
            <a:r>
              <a:rPr lang="en-US" dirty="0" smtClean="0"/>
              <a:t>, alter these codes for proprietary reasons</a:t>
            </a:r>
          </a:p>
          <a:p>
            <a:r>
              <a:rPr lang="en-US" dirty="0" smtClean="0"/>
              <a:t>Some stations don’t reset codes so data is wrong</a:t>
            </a:r>
          </a:p>
          <a:p>
            <a:r>
              <a:rPr lang="en-US" dirty="0" smtClean="0"/>
              <a:t>Not all stations transmit 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RDS/RBDS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799"/>
            <a:ext cx="7467600" cy="3810001"/>
          </a:xfrm>
        </p:spPr>
        <p:txBody>
          <a:bodyPr/>
          <a:lstStyle/>
          <a:p>
            <a:r>
              <a:rPr lang="en-US" dirty="0" smtClean="0"/>
              <a:t>Pic of my setup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46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2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RDS/RDBS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3038"/>
            <a:ext cx="7162800" cy="30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6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RDS/RDBS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8468"/>
            <a:ext cx="7543800" cy="426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6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/>
              <a:t>RDS/RDBS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print of RDS Software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295400"/>
            <a:ext cx="888523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4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RDS/RDBS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2" y="1447800"/>
            <a:ext cx="774811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9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RDS/RDBS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display including all elements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43000"/>
            <a:ext cx="90281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5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“Standard” stations</a:t>
            </a:r>
          </a:p>
          <a:p>
            <a:pPr lvl="1"/>
            <a:r>
              <a:rPr lang="en-US" dirty="0" smtClean="0"/>
              <a:t>Commercial : 92.1 – 107.9 </a:t>
            </a:r>
            <a:r>
              <a:rPr lang="en-US" dirty="0" err="1" smtClean="0"/>
              <a:t>mHz</a:t>
            </a:r>
            <a:endParaRPr lang="en-US" dirty="0" smtClean="0"/>
          </a:p>
          <a:p>
            <a:pPr lvl="1"/>
            <a:r>
              <a:rPr lang="en-US" dirty="0" smtClean="0"/>
              <a:t>Educational/Non-Commercial : 88.1 – 91.9 </a:t>
            </a:r>
            <a:r>
              <a:rPr lang="en-US" dirty="0" err="1" smtClean="0"/>
              <a:t>mHz</a:t>
            </a:r>
            <a:endParaRPr lang="en-US" dirty="0" smtClean="0"/>
          </a:p>
          <a:p>
            <a:r>
              <a:rPr lang="en-US" dirty="0" smtClean="0"/>
              <a:t>Translators – rebroadcast any of the above</a:t>
            </a:r>
          </a:p>
          <a:p>
            <a:r>
              <a:rPr lang="en-US" dirty="0" smtClean="0"/>
              <a:t>Low Power – “community stations”</a:t>
            </a:r>
          </a:p>
          <a:p>
            <a:r>
              <a:rPr lang="en-US" dirty="0" smtClean="0"/>
              <a:t>Pirates / Part 15’s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675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RDS/RDBS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2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RDS-RDBS via SDR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2919"/>
            <a:ext cx="8229600" cy="420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RDS-RDBS via SDR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9" y="1600200"/>
            <a:ext cx="77232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Recording software on computer</a:t>
            </a:r>
          </a:p>
          <a:p>
            <a:r>
              <a:rPr lang="en-US" dirty="0" smtClean="0"/>
              <a:t>Recording via SDR</a:t>
            </a:r>
          </a:p>
          <a:p>
            <a:r>
              <a:rPr lang="en-US" dirty="0" smtClean="0"/>
              <a:t>Portable or fixed recording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“Normal” conditions - Groundwave</a:t>
            </a:r>
          </a:p>
          <a:p>
            <a:r>
              <a:rPr lang="en-US" dirty="0" err="1" smtClean="0"/>
              <a:t>Troposcatter</a:t>
            </a:r>
            <a:endParaRPr lang="en-US" dirty="0" smtClean="0"/>
          </a:p>
          <a:p>
            <a:r>
              <a:rPr lang="en-US" dirty="0" smtClean="0"/>
              <a:t>Tropospheric Ducting</a:t>
            </a:r>
          </a:p>
          <a:p>
            <a:r>
              <a:rPr lang="en-US" dirty="0" smtClean="0"/>
              <a:t>Sporadic E Skip</a:t>
            </a:r>
          </a:p>
          <a:p>
            <a:r>
              <a:rPr lang="en-US" dirty="0" smtClean="0"/>
              <a:t>Meteor Scatter</a:t>
            </a:r>
          </a:p>
          <a:p>
            <a:r>
              <a:rPr lang="en-US" dirty="0" smtClean="0"/>
              <a:t>Aurora</a:t>
            </a:r>
          </a:p>
          <a:p>
            <a:r>
              <a:rPr lang="en-US" dirty="0" smtClean="0"/>
              <a:t>All non-normal modes depend on refraction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Modes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98" y="1600200"/>
            <a:ext cx="5453602" cy="4525963"/>
          </a:xfrm>
        </p:spPr>
      </p:pic>
    </p:spTree>
    <p:extLst>
      <p:ext uri="{BB962C8B-B14F-4D97-AF65-F5344CB8AC3E}">
        <p14:creationId xmlns:p14="http://schemas.microsoft.com/office/powerpoint/2010/main" val="3090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conditions - Groundwave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Propagation is Line </a:t>
            </a:r>
            <a:r>
              <a:rPr lang="en-US" dirty="0" smtClean="0"/>
              <a:t>of </a:t>
            </a:r>
            <a:r>
              <a:rPr lang="en-US" dirty="0" smtClean="0"/>
              <a:t>Sight</a:t>
            </a:r>
          </a:p>
          <a:p>
            <a:r>
              <a:rPr lang="en-US" dirty="0" smtClean="0"/>
              <a:t>Due to tall transmitting towers, this is not </a:t>
            </a:r>
            <a:r>
              <a:rPr lang="en-US" dirty="0" smtClean="0"/>
              <a:t>the same as visual </a:t>
            </a:r>
            <a:r>
              <a:rPr lang="en-US" dirty="0" smtClean="0"/>
              <a:t>line-of-sight</a:t>
            </a:r>
          </a:p>
          <a:p>
            <a:r>
              <a:rPr lang="en-US" dirty="0" smtClean="0"/>
              <a:t>Average distance depends on terrain, other blockage, station power &amp; antenna height</a:t>
            </a:r>
          </a:p>
          <a:p>
            <a:r>
              <a:rPr lang="en-US" dirty="0" smtClean="0"/>
              <a:t>Typically 0 -125 miles in the Northeast US; 300+ miles in the West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Troposcatter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unstable, unpredictable mode which can provide extended distance</a:t>
            </a:r>
          </a:p>
          <a:p>
            <a:r>
              <a:rPr lang="en-US" dirty="0" smtClean="0"/>
              <a:t>Signals are often unstable</a:t>
            </a:r>
          </a:p>
          <a:p>
            <a:r>
              <a:rPr lang="en-US" dirty="0" smtClean="0"/>
              <a:t>Typically up to about 250 miles</a:t>
            </a:r>
          </a:p>
          <a:p>
            <a:r>
              <a:rPr lang="en-US" dirty="0" smtClean="0"/>
              <a:t>To some degree, present much of the time</a:t>
            </a:r>
          </a:p>
          <a:p>
            <a:r>
              <a:rPr lang="en-US" dirty="0" smtClean="0"/>
              <a:t>Created by small changes in the refractive index temperature differences in the 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Ducting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related – temperature inversions </a:t>
            </a:r>
          </a:p>
          <a:p>
            <a:r>
              <a:rPr lang="en-US" dirty="0" smtClean="0"/>
              <a:t>Can provide unstable to solid signals for extended periods of time up to several days</a:t>
            </a:r>
          </a:p>
          <a:p>
            <a:r>
              <a:rPr lang="en-US" dirty="0" smtClean="0"/>
              <a:t>May be almost omnidirectional or highly directional</a:t>
            </a:r>
          </a:p>
          <a:p>
            <a:r>
              <a:rPr lang="en-US" dirty="0" smtClean="0"/>
              <a:t>More distant signals can override locals</a:t>
            </a:r>
          </a:p>
          <a:p>
            <a:r>
              <a:rPr lang="en-US" dirty="0" smtClean="0"/>
              <a:t>Can extend hundreds or thousands of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Tropospheric Ducting</a:t>
            </a:r>
          </a:p>
        </p:txBody>
      </p:sp>
      <p:pic>
        <p:nvPicPr>
          <p:cNvPr id="4" name="Content Placeholder 3" descr="http://www.dxfm.com/images/tropo_ductin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782094"/>
            <a:ext cx="5353050" cy="216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9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AM-FM or FM Stereo Tuners or Receivers</a:t>
            </a:r>
          </a:p>
          <a:p>
            <a:r>
              <a:rPr lang="en-US" dirty="0" smtClean="0"/>
              <a:t>Portable receivers</a:t>
            </a:r>
          </a:p>
          <a:p>
            <a:r>
              <a:rPr lang="en-US" dirty="0" smtClean="0"/>
              <a:t>Automobile radios</a:t>
            </a:r>
          </a:p>
          <a:p>
            <a:r>
              <a:rPr lang="en-US" dirty="0" smtClean="0"/>
              <a:t>SDR’s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Ducting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0" y="1600200"/>
            <a:ext cx="5000620" cy="4525963"/>
          </a:xfrm>
        </p:spPr>
      </p:pic>
    </p:spTree>
    <p:extLst>
      <p:ext uri="{BB962C8B-B14F-4D97-AF65-F5344CB8AC3E}">
        <p14:creationId xmlns:p14="http://schemas.microsoft.com/office/powerpoint/2010/main" val="41264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Ducting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20" y="1600200"/>
            <a:ext cx="3763160" cy="4525963"/>
          </a:xfrm>
        </p:spPr>
      </p:pic>
    </p:spTree>
    <p:extLst>
      <p:ext uri="{BB962C8B-B14F-4D97-AF65-F5344CB8AC3E}">
        <p14:creationId xmlns:p14="http://schemas.microsoft.com/office/powerpoint/2010/main" val="41103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Tropospheric Ducting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CIDC 103.5                              </a:t>
            </a:r>
          </a:p>
          <a:p>
            <a:endParaRPr lang="en-US" sz="2400" dirty="0"/>
          </a:p>
          <a:p>
            <a:r>
              <a:rPr lang="en-US" sz="2400" dirty="0" smtClean="0"/>
              <a:t>WOSU 89.7			</a:t>
            </a:r>
          </a:p>
          <a:p>
            <a:endParaRPr lang="en-US" sz="2400" dirty="0"/>
          </a:p>
          <a:p>
            <a:r>
              <a:rPr lang="en-US" sz="2400" dirty="0" smtClean="0"/>
              <a:t>WCPE 89.7			</a:t>
            </a:r>
          </a:p>
          <a:p>
            <a:endParaRPr lang="en-US" sz="2400" dirty="0"/>
          </a:p>
          <a:p>
            <a:r>
              <a:rPr lang="en-US" sz="2400" dirty="0" smtClean="0"/>
              <a:t>WKSU 89.7			</a:t>
            </a:r>
            <a:endParaRPr lang="en-US" sz="2400" dirty="0"/>
          </a:p>
        </p:txBody>
      </p:sp>
      <p:pic>
        <p:nvPicPr>
          <p:cNvPr id="6" name="CIDC1035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1524000"/>
            <a:ext cx="366346" cy="457200"/>
          </a:xfrm>
          <a:prstGeom prst="rect">
            <a:avLst/>
          </a:prstGeom>
        </p:spPr>
      </p:pic>
      <p:pic>
        <p:nvPicPr>
          <p:cNvPr id="3" name="WOSU897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2362200"/>
            <a:ext cx="457200" cy="457200"/>
          </a:xfrm>
          <a:prstGeom prst="rect">
            <a:avLst/>
          </a:prstGeom>
        </p:spPr>
      </p:pic>
      <p:pic>
        <p:nvPicPr>
          <p:cNvPr id="4" name="WCPE8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0" y="3352800"/>
            <a:ext cx="381000" cy="457200"/>
          </a:xfrm>
          <a:prstGeom prst="rect">
            <a:avLst/>
          </a:prstGeom>
        </p:spPr>
      </p:pic>
      <p:pic>
        <p:nvPicPr>
          <p:cNvPr id="7" name="WKSU897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4092" y="4191000"/>
            <a:ext cx="33410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E Skip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Causes are not fully known and under debate</a:t>
            </a:r>
          </a:p>
          <a:p>
            <a:r>
              <a:rPr lang="en-US" dirty="0" smtClean="0"/>
              <a:t>Both geomagnetic and meteorological elements</a:t>
            </a:r>
          </a:p>
          <a:p>
            <a:r>
              <a:rPr lang="en-US" dirty="0" smtClean="0"/>
              <a:t>Highly energized patches ( or clouds ) in the E layer</a:t>
            </a:r>
          </a:p>
          <a:p>
            <a:r>
              <a:rPr lang="en-US" dirty="0" smtClean="0"/>
              <a:t>More prevalent between late May and mid-August in much of the US</a:t>
            </a:r>
          </a:p>
          <a:p>
            <a:r>
              <a:rPr lang="en-US" dirty="0" smtClean="0"/>
              <a:t>Can be highly directional or multi-directional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pic>
        <p:nvPicPr>
          <p:cNvPr id="4" name="Content Placeholder 3" descr="http://www.dxfm.com/images/Es_skip_zon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7912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E Skip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hop can range from about 500 to about 1500 miles</a:t>
            </a:r>
          </a:p>
          <a:p>
            <a:r>
              <a:rPr lang="en-US" dirty="0" smtClean="0"/>
              <a:t>Average single hop distance is 900-1000 miles</a:t>
            </a:r>
          </a:p>
          <a:p>
            <a:r>
              <a:rPr lang="en-US" dirty="0" smtClean="0"/>
              <a:t>Double hop can reach between 2400 - 3000 miles</a:t>
            </a:r>
          </a:p>
          <a:p>
            <a:r>
              <a:rPr lang="en-US" dirty="0" smtClean="0"/>
              <a:t>Average double hop distance runs between 2000 and 2500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pic>
        <p:nvPicPr>
          <p:cNvPr id="4" name="Content Placeholder 3" descr="http://www.dxfm.com/images/Sporadic_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476999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11" y="1600200"/>
            <a:ext cx="61243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E Skip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Subject to a Maximum Usable Frequency ( MUF ) where skip exists below the MUF but signals are </a:t>
            </a:r>
            <a:r>
              <a:rPr lang="en-US" dirty="0" smtClean="0"/>
              <a:t>not reflected </a:t>
            </a:r>
            <a:r>
              <a:rPr lang="en-US" dirty="0" smtClean="0"/>
              <a:t>above the MUF</a:t>
            </a:r>
          </a:p>
          <a:p>
            <a:r>
              <a:rPr lang="en-US" dirty="0" smtClean="0"/>
              <a:t>The MUF can vary within events - skip can appear to drop out only to return – don’t give up too soon</a:t>
            </a:r>
          </a:p>
          <a:p>
            <a:r>
              <a:rPr lang="en-US" dirty="0" smtClean="0"/>
              <a:t>Multiple clouds can have differing </a:t>
            </a:r>
            <a:r>
              <a:rPr lang="en-US" dirty="0" smtClean="0"/>
              <a:t>MUF’s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23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Sporadic E clouds are mobile relative to the earth’s surface so the geography can change over time during events – </a:t>
            </a:r>
            <a:r>
              <a:rPr lang="en-US" dirty="0" smtClean="0"/>
              <a:t>with the skip area often </a:t>
            </a:r>
            <a:r>
              <a:rPr lang="en-US" dirty="0" smtClean="0"/>
              <a:t>moving West or Northwest </a:t>
            </a:r>
          </a:p>
          <a:p>
            <a:r>
              <a:rPr lang="en-US" dirty="0" smtClean="0"/>
              <a:t>Some events are coincident with strong frontal systems moving generally west to east across North America</a:t>
            </a:r>
          </a:p>
          <a:p>
            <a:r>
              <a:rPr lang="en-US" dirty="0" smtClean="0"/>
              <a:t>Multiple clouds – different directions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010401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85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E Skip – 6/23/15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0"/>
            <a:ext cx="571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E Skip – 8/11/15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90" y="1600200"/>
            <a:ext cx="3970819" cy="4525963"/>
          </a:xfrm>
        </p:spPr>
      </p:pic>
    </p:spTree>
    <p:extLst>
      <p:ext uri="{BB962C8B-B14F-4D97-AF65-F5344CB8AC3E}">
        <p14:creationId xmlns:p14="http://schemas.microsoft.com/office/powerpoint/2010/main" val="33829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Sporadic E </a:t>
            </a:r>
            <a:r>
              <a:rPr lang="en-US" dirty="0" smtClean="0"/>
              <a:t>Skip – 7/12/16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19212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9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HIGP – 88.1			</a:t>
            </a:r>
          </a:p>
          <a:p>
            <a:endParaRPr lang="en-US" sz="2000" dirty="0"/>
          </a:p>
          <a:p>
            <a:r>
              <a:rPr lang="en-US" sz="2000" dirty="0" smtClean="0"/>
              <a:t>RJR – 94.9			</a:t>
            </a:r>
          </a:p>
          <a:p>
            <a:endParaRPr lang="en-US" sz="2000" dirty="0"/>
          </a:p>
          <a:p>
            <a:r>
              <a:rPr lang="en-US" sz="2000" dirty="0" smtClean="0"/>
              <a:t>WTPM – 92.9			</a:t>
            </a:r>
          </a:p>
          <a:p>
            <a:endParaRPr lang="en-US" sz="2000" dirty="0"/>
          </a:p>
          <a:p>
            <a:r>
              <a:rPr lang="en-US" sz="2000" dirty="0" smtClean="0"/>
              <a:t>ZFB – 94.9			</a:t>
            </a:r>
          </a:p>
          <a:p>
            <a:endParaRPr lang="en-US" sz="2000" dirty="0"/>
          </a:p>
          <a:p>
            <a:r>
              <a:rPr lang="en-US" sz="2000" dirty="0" smtClean="0"/>
              <a:t>More94 – 94.9		</a:t>
            </a:r>
            <a:endParaRPr lang="en-US" sz="2000" dirty="0"/>
          </a:p>
        </p:txBody>
      </p:sp>
      <p:pic>
        <p:nvPicPr>
          <p:cNvPr id="4" name="HIGP881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1524000"/>
            <a:ext cx="457200" cy="457200"/>
          </a:xfrm>
          <a:prstGeom prst="rect">
            <a:avLst/>
          </a:prstGeom>
        </p:spPr>
      </p:pic>
      <p:pic>
        <p:nvPicPr>
          <p:cNvPr id="5" name="RJR94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1000" y="2209800"/>
            <a:ext cx="533400" cy="457200"/>
          </a:xfrm>
          <a:prstGeom prst="rect">
            <a:avLst/>
          </a:prstGeom>
        </p:spPr>
      </p:pic>
      <p:pic>
        <p:nvPicPr>
          <p:cNvPr id="6" name="WTPM929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9100" y="2971800"/>
            <a:ext cx="457200" cy="457200"/>
          </a:xfrm>
          <a:prstGeom prst="rect">
            <a:avLst/>
          </a:prstGeom>
        </p:spPr>
      </p:pic>
      <p:pic>
        <p:nvPicPr>
          <p:cNvPr id="7" name="ZFB949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3238" y="3657600"/>
            <a:ext cx="463062" cy="457200"/>
          </a:xfrm>
          <a:prstGeom prst="rect">
            <a:avLst/>
          </a:prstGeom>
        </p:spPr>
      </p:pic>
      <p:pic>
        <p:nvPicPr>
          <p:cNvPr id="8" name="More94F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6250" y="4419600"/>
            <a:ext cx="419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E Skip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CFQC – 92.9			</a:t>
            </a:r>
          </a:p>
          <a:p>
            <a:endParaRPr lang="en-US" sz="2000" dirty="0"/>
          </a:p>
          <a:p>
            <a:r>
              <a:rPr lang="en-US" sz="2000" dirty="0" smtClean="0"/>
              <a:t>WTQT-LP – 94.9		</a:t>
            </a:r>
          </a:p>
          <a:p>
            <a:endParaRPr lang="en-US" sz="2000" dirty="0"/>
          </a:p>
          <a:p>
            <a:r>
              <a:rPr lang="en-US" sz="2000" dirty="0" smtClean="0"/>
              <a:t>WZRO-LP – 93.1		</a:t>
            </a:r>
          </a:p>
          <a:p>
            <a:endParaRPr lang="en-US" sz="2000" dirty="0"/>
          </a:p>
          <a:p>
            <a:r>
              <a:rPr lang="en-US" sz="2000" dirty="0" smtClean="0"/>
              <a:t>CITI – 92.1			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CFQC9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0" y="1524000"/>
            <a:ext cx="381000" cy="381000"/>
          </a:xfrm>
          <a:prstGeom prst="rect">
            <a:avLst/>
          </a:prstGeom>
        </p:spPr>
      </p:pic>
      <p:pic>
        <p:nvPicPr>
          <p:cNvPr id="5" name="WTQTLP94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6700" y="2209800"/>
            <a:ext cx="495300" cy="457200"/>
          </a:xfrm>
          <a:prstGeom prst="rect">
            <a:avLst/>
          </a:prstGeom>
        </p:spPr>
      </p:pic>
      <p:pic>
        <p:nvPicPr>
          <p:cNvPr id="6" name="WZRO-LP93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6700" y="2971800"/>
            <a:ext cx="495300" cy="492369"/>
          </a:xfrm>
          <a:prstGeom prst="rect">
            <a:avLst/>
          </a:prstGeom>
        </p:spPr>
      </p:pic>
      <p:pic>
        <p:nvPicPr>
          <p:cNvPr id="7" name="CITI92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0" y="3733800"/>
            <a:ext cx="495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Meteor Scatter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 is reflected from meteor</a:t>
            </a:r>
          </a:p>
          <a:p>
            <a:r>
              <a:rPr lang="en-US" dirty="0" smtClean="0"/>
              <a:t>Signal duration is brief</a:t>
            </a:r>
          </a:p>
          <a:p>
            <a:r>
              <a:rPr lang="en-US" dirty="0" smtClean="0"/>
              <a:t>Mostly during regular major meteor shower events</a:t>
            </a:r>
          </a:p>
          <a:p>
            <a:r>
              <a:rPr lang="en-US" dirty="0" smtClean="0"/>
              <a:t>Distances similar to single hop </a:t>
            </a:r>
            <a:r>
              <a:rPr lang="en-US" dirty="0" err="1" smtClean="0"/>
              <a:t>Es</a:t>
            </a:r>
            <a:r>
              <a:rPr lang="en-US" dirty="0" smtClean="0"/>
              <a:t> and can be even shorter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 Scatter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KOKX 95.3</a:t>
            </a:r>
          </a:p>
          <a:p>
            <a:endParaRPr lang="en-US" sz="2000" dirty="0"/>
          </a:p>
          <a:p>
            <a:r>
              <a:rPr lang="en-US" sz="2000" dirty="0" smtClean="0"/>
              <a:t>KERX 95.3			</a:t>
            </a:r>
          </a:p>
          <a:p>
            <a:endParaRPr lang="en-US" sz="2000" dirty="0"/>
          </a:p>
          <a:p>
            <a:r>
              <a:rPr lang="en-US" sz="2000" dirty="0" smtClean="0"/>
              <a:t>KGRC &amp; WRPW 92.9							</a:t>
            </a:r>
            <a:endParaRPr lang="en-US" sz="2000" dirty="0"/>
          </a:p>
        </p:txBody>
      </p:sp>
      <p:pic>
        <p:nvPicPr>
          <p:cNvPr id="6" name="KOKX953Ms010314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800" y="2667000"/>
            <a:ext cx="457200" cy="457200"/>
          </a:xfrm>
          <a:prstGeom prst="rect">
            <a:avLst/>
          </a:prstGeom>
        </p:spPr>
      </p:pic>
      <p:pic>
        <p:nvPicPr>
          <p:cNvPr id="4" name="KERX953Ms0103152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1000" y="3352800"/>
            <a:ext cx="381000" cy="457200"/>
          </a:xfrm>
          <a:prstGeom prst="rect">
            <a:avLst/>
          </a:prstGeom>
        </p:spPr>
      </p:pic>
      <p:pic>
        <p:nvPicPr>
          <p:cNvPr id="7" name="KGRC_WRPW_929MS_130804_195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5138" y="4038600"/>
            <a:ext cx="46306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Aurora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Occurs during periods of high geomagnetic activity</a:t>
            </a:r>
          </a:p>
          <a:p>
            <a:r>
              <a:rPr lang="en-US" dirty="0" smtClean="0"/>
              <a:t>Signals are fluttery, with some buzz present, often distorted</a:t>
            </a:r>
          </a:p>
          <a:p>
            <a:r>
              <a:rPr lang="en-US" dirty="0" err="1" smtClean="0"/>
              <a:t>Auroral</a:t>
            </a:r>
            <a:r>
              <a:rPr lang="en-US" dirty="0" smtClean="0"/>
              <a:t> DX will appear to come from the North, regardless of true direction of station</a:t>
            </a:r>
          </a:p>
          <a:p>
            <a:r>
              <a:rPr lang="en-US" dirty="0" smtClean="0"/>
              <a:t>Typically 200-800 miles distance; max 1300</a:t>
            </a:r>
          </a:p>
          <a:p>
            <a:r>
              <a:rPr lang="en-US" dirty="0" smtClean="0"/>
              <a:t>More prevalent for Northerly DX locations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 DX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 online maps, bulletin boards, loggers</a:t>
            </a:r>
          </a:p>
          <a:p>
            <a:r>
              <a:rPr lang="en-US" dirty="0" smtClean="0"/>
              <a:t>Periodically check open or semi-open frequencies</a:t>
            </a:r>
          </a:p>
          <a:p>
            <a:r>
              <a:rPr lang="en-US" dirty="0" smtClean="0"/>
              <a:t>Record heavily – if nothing develops you can easily delete recordings</a:t>
            </a:r>
          </a:p>
          <a:p>
            <a:r>
              <a:rPr lang="en-US" dirty="0" smtClean="0"/>
              <a:t>Don’t ‘target’ specific stations until you’ve been </a:t>
            </a:r>
            <a:r>
              <a:rPr lang="en-US" dirty="0" err="1" smtClean="0"/>
              <a:t>DX’ing</a:t>
            </a:r>
            <a:r>
              <a:rPr lang="en-US" dirty="0" smtClean="0"/>
              <a:t> FM for a few years so as not to limit your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 DX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what direction(s) DX is coming from – aim antenna that way</a:t>
            </a:r>
          </a:p>
          <a:p>
            <a:r>
              <a:rPr lang="en-US" dirty="0" smtClean="0"/>
              <a:t>Unless using a highly directional antenna, your </a:t>
            </a:r>
            <a:r>
              <a:rPr lang="en-US" dirty="0" err="1" smtClean="0"/>
              <a:t>beamwidth</a:t>
            </a:r>
            <a:r>
              <a:rPr lang="en-US" dirty="0" smtClean="0"/>
              <a:t> will likely be 90-120 degrees</a:t>
            </a:r>
          </a:p>
          <a:p>
            <a:r>
              <a:rPr lang="en-US" dirty="0" smtClean="0"/>
              <a:t>Have resources available to know which frequencies are available at the ‘other end’</a:t>
            </a:r>
          </a:p>
          <a:p>
            <a:r>
              <a:rPr lang="en-US" dirty="0" smtClean="0"/>
              <a:t>Always re-review recordings to find what you might have missed live</a:t>
            </a:r>
          </a:p>
          <a:p>
            <a:pPr marL="0" indent="0">
              <a:buNone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7872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620000" cy="4525963"/>
          </a:xfrm>
        </p:spPr>
        <p:txBody>
          <a:bodyPr/>
          <a:lstStyle/>
          <a:p>
            <a:r>
              <a:rPr lang="en-US" dirty="0" smtClean="0"/>
              <a:t>Pic of Steve’s setup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IBOC “In Band, On Channel” Hybrid Digital/Analog Mode used in US</a:t>
            </a:r>
          </a:p>
          <a:p>
            <a:r>
              <a:rPr lang="en-US" dirty="0" smtClean="0"/>
              <a:t>Digital signals ride on the sidebands of the analog signal</a:t>
            </a:r>
          </a:p>
          <a:p>
            <a:r>
              <a:rPr lang="en-US" dirty="0" smtClean="0"/>
              <a:t>On an analog receiver, heard as a loud hiss on the first adjacent channels</a:t>
            </a:r>
          </a:p>
          <a:p>
            <a:r>
              <a:rPr lang="en-US" dirty="0" smtClean="0"/>
              <a:t>Very few receivers available or in use</a:t>
            </a:r>
          </a:p>
          <a:p>
            <a:r>
              <a:rPr lang="en-US" dirty="0" smtClean="0"/>
              <a:t>A major source of interference for FM 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of Europe uses DRM transmission which is not transmitted within the FM band</a:t>
            </a:r>
          </a:p>
          <a:p>
            <a:r>
              <a:rPr lang="en-US" dirty="0" smtClean="0"/>
              <a:t>The two systems are not compatible – neither can be received other than with their own </a:t>
            </a:r>
            <a:r>
              <a:rPr lang="en-US" dirty="0" smtClean="0"/>
              <a:t>dedicated receivers</a:t>
            </a:r>
            <a:endParaRPr lang="en-US" dirty="0" smtClean="0"/>
          </a:p>
          <a:p>
            <a:r>
              <a:rPr lang="en-US" dirty="0" smtClean="0"/>
              <a:t>Both Canada and Mexico have adopted compatible systems with ours but very few stations are using it as yet</a:t>
            </a:r>
          </a:p>
        </p:txBody>
      </p:sp>
    </p:spTree>
    <p:extLst>
      <p:ext uri="{BB962C8B-B14F-4D97-AF65-F5344CB8AC3E}">
        <p14:creationId xmlns:p14="http://schemas.microsoft.com/office/powerpoint/2010/main" val="27891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Worldwide TV FM DX Association ( WTFDA 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www.wtfda.org</a:t>
            </a:r>
            <a:endParaRPr lang="en-US" dirty="0"/>
          </a:p>
          <a:p>
            <a:r>
              <a:rPr lang="en-US" dirty="0" smtClean="0"/>
              <a:t>Tropospheric Forecast</a:t>
            </a:r>
          </a:p>
          <a:p>
            <a:pPr marL="0" indent="0">
              <a:buNone/>
            </a:pPr>
            <a:r>
              <a:rPr lang="en-US" dirty="0" smtClean="0"/>
              <a:t>	www.dxinfocentre.com/tropo.html</a:t>
            </a:r>
            <a:endParaRPr lang="en-US" dirty="0"/>
          </a:p>
          <a:p>
            <a:r>
              <a:rPr lang="en-US" dirty="0" smtClean="0"/>
              <a:t>Tropospheric Ducting Real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aprs.mountainlake.k12.mn.us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time maps ( </a:t>
            </a:r>
            <a:r>
              <a:rPr lang="en-US" dirty="0" err="1" smtClean="0"/>
              <a:t>Tropo</a:t>
            </a:r>
            <a:r>
              <a:rPr lang="en-US" dirty="0" smtClean="0"/>
              <a:t>, MS and </a:t>
            </a:r>
            <a:r>
              <a:rPr lang="en-US" dirty="0" err="1" smtClean="0"/>
              <a:t>Es</a:t>
            </a:r>
            <a:r>
              <a:rPr lang="en-US" dirty="0" smtClean="0"/>
              <a:t> – all VHF )</a:t>
            </a:r>
          </a:p>
          <a:p>
            <a:pPr marL="0" indent="0">
              <a:buNone/>
            </a:pPr>
            <a:r>
              <a:rPr lang="en-US" dirty="0" smtClean="0"/>
              <a:t>	www.dxmaps.com </a:t>
            </a:r>
            <a:r>
              <a:rPr lang="en-US" sz="3200" dirty="0"/>
              <a:t>	</a:t>
            </a:r>
            <a:r>
              <a:rPr lang="en-US" sz="3200" dirty="0" smtClean="0"/>
              <a:t>Tvcomm.co.uk/g7izo/propagation-	maps/north-</a:t>
            </a:r>
            <a:r>
              <a:rPr lang="en-US" sz="3200" dirty="0" err="1" smtClean="0"/>
              <a:t>america</a:t>
            </a:r>
            <a:r>
              <a:rPr lang="en-US" sz="3200" dirty="0" smtClean="0"/>
              <a:t>-sporadic-e</a:t>
            </a:r>
          </a:p>
          <a:p>
            <a:r>
              <a:rPr lang="en-US" dirty="0" smtClean="0"/>
              <a:t>Receivers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www.fmtuners.com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FMDX generally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www.dxfm.com</a:t>
            </a:r>
          </a:p>
          <a:p>
            <a:r>
              <a:rPr lang="en-US" dirty="0" smtClean="0"/>
              <a:t>Recording software for PC</a:t>
            </a:r>
          </a:p>
          <a:p>
            <a:pPr marL="0" indent="0">
              <a:buNone/>
            </a:pPr>
            <a:r>
              <a:rPr lang="en-US" dirty="0" smtClean="0"/>
              <a:t>	www.highcriteria.com</a:t>
            </a:r>
          </a:p>
          <a:p>
            <a:r>
              <a:rPr lang="en-US" dirty="0" smtClean="0"/>
              <a:t>SDR </a:t>
            </a:r>
            <a:r>
              <a:rPr lang="en-US" dirty="0"/>
              <a:t>Review</a:t>
            </a:r>
          </a:p>
          <a:p>
            <a:pPr marL="0" indent="0">
              <a:buNone/>
            </a:pPr>
            <a:r>
              <a:rPr lang="en-US" dirty="0"/>
              <a:t>	www.rtl-sdr.com/roundup</a:t>
            </a:r>
          </a:p>
          <a:p>
            <a:pPr marL="0" indent="0">
              <a:buNone/>
            </a:pPr>
            <a:r>
              <a:rPr lang="en-US" dirty="0"/>
              <a:t>	-software-defined-radios/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 - Antennas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4-el </a:t>
            </a:r>
            <a:r>
              <a:rPr lang="en-US" dirty="0"/>
              <a:t>Stellar Labs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2300" dirty="0" smtClean="0">
                <a:hlinkClick r:id="rId2"/>
              </a:rPr>
              <a:t>http</a:t>
            </a:r>
            <a:r>
              <a:rPr lang="en-US" sz="2300" dirty="0">
                <a:hlinkClick r:id="rId2"/>
              </a:rPr>
              <a:t>://www.mcmelectronics.com/product/STELLAR-LABS-30-2460-/30-2460</a:t>
            </a:r>
            <a:r>
              <a:rPr lang="en-US" sz="2300" dirty="0"/>
              <a:t/>
            </a:r>
            <a:br>
              <a:rPr lang="en-US" sz="2300" dirty="0"/>
            </a:br>
            <a:endParaRPr lang="en-US" sz="23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Korner beam     </a:t>
            </a:r>
          </a:p>
          <a:p>
            <a:pPr marL="0" indent="0">
              <a:buNone/>
            </a:pPr>
            <a:r>
              <a:rPr lang="en-US" sz="2300" dirty="0" smtClean="0">
                <a:hlinkClick r:id="rId3"/>
              </a:rPr>
              <a:t>http</a:t>
            </a:r>
            <a:r>
              <a:rPr lang="en-US" sz="2300" dirty="0">
                <a:hlinkClick r:id="rId3"/>
              </a:rPr>
              <a:t>://www.antennenland.net/3H-FM-92-shorted-Kit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Wade antennas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300" dirty="0">
                <a:hlinkClick r:id="rId4"/>
              </a:rPr>
              <a:t>http://www.wadeantenna.com/product.php?p=282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Brett Saylor W3SWL; Nick </a:t>
            </a:r>
            <a:r>
              <a:rPr lang="en-US" sz="2400" dirty="0" err="1" smtClean="0"/>
              <a:t>Langan</a:t>
            </a:r>
            <a:r>
              <a:rPr lang="en-US" sz="2400" dirty="0" smtClean="0"/>
              <a:t> W2NJL; Steve </a:t>
            </a:r>
            <a:r>
              <a:rPr lang="en-US" sz="2400" dirty="0" err="1" smtClean="0"/>
              <a:t>Walko</a:t>
            </a:r>
            <a:r>
              <a:rPr lang="en-US" sz="2400" dirty="0" smtClean="0"/>
              <a:t> K3PHL;</a:t>
            </a:r>
          </a:p>
          <a:p>
            <a:r>
              <a:rPr lang="en-US" sz="2400" dirty="0" smtClean="0"/>
              <a:t>Bill </a:t>
            </a:r>
            <a:r>
              <a:rPr lang="en-US" sz="2400" dirty="0" err="1" smtClean="0"/>
              <a:t>Nollman</a:t>
            </a:r>
            <a:r>
              <a:rPr lang="en-US" sz="2400" dirty="0" smtClean="0"/>
              <a:t>; Girard Westerberg</a:t>
            </a:r>
          </a:p>
          <a:p>
            <a:endParaRPr lang="en-US" sz="2400" dirty="0"/>
          </a:p>
          <a:p>
            <a:r>
              <a:rPr lang="en-US" sz="2400" dirty="0" smtClean="0"/>
              <a:t>Copy of presentation:  </a:t>
            </a:r>
            <a:r>
              <a:rPr lang="en-US" sz="2400" dirty="0" smtClean="0">
                <a:hlinkClick r:id="rId2"/>
              </a:rPr>
              <a:t>www.r</a:t>
            </a:r>
            <a:r>
              <a:rPr lang="en-US" sz="2400" dirty="0" smtClean="0"/>
              <a:t>adiodxing.com/fm 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3600" dirty="0" smtClean="0"/>
              <a:t>Contact:</a:t>
            </a:r>
          </a:p>
          <a:p>
            <a:pPr lvl="1"/>
            <a:r>
              <a:rPr lang="en-US" sz="2400" dirty="0" smtClean="0"/>
              <a:t>Russ Edmunds  WB2BJH                 Russ@wb2bjh.com</a:t>
            </a:r>
          </a:p>
          <a:p>
            <a:pPr marL="3200400" lvl="7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184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most tuners and receivers, it will be necessary to substitute narrower IF filters to improve selectivity</a:t>
            </a:r>
          </a:p>
          <a:p>
            <a:r>
              <a:rPr lang="en-US" dirty="0" smtClean="0"/>
              <a:t>This can be done by the advanced user</a:t>
            </a:r>
          </a:p>
          <a:p>
            <a:r>
              <a:rPr lang="en-US" dirty="0" smtClean="0"/>
              <a:t>For best selectivity, filters in the range of 110 to 180 kHz are recommended</a:t>
            </a:r>
          </a:p>
          <a:p>
            <a:r>
              <a:rPr lang="en-US" dirty="0" smtClean="0"/>
              <a:t>Most original filters are 250-280 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FM or TV-FM multi-element outdoor </a:t>
            </a:r>
            <a:r>
              <a:rPr lang="en-US" dirty="0" err="1" smtClean="0"/>
              <a:t>yagi</a:t>
            </a:r>
            <a:endParaRPr lang="en-US" dirty="0" smtClean="0"/>
          </a:p>
          <a:p>
            <a:r>
              <a:rPr lang="en-US" dirty="0" smtClean="0"/>
              <a:t>Indoor wire dipole</a:t>
            </a:r>
          </a:p>
          <a:p>
            <a:r>
              <a:rPr lang="en-US" dirty="0" err="1" smtClean="0"/>
              <a:t>Nondirectional</a:t>
            </a:r>
            <a:r>
              <a:rPr lang="en-US" dirty="0" smtClean="0"/>
              <a:t> whip</a:t>
            </a:r>
          </a:p>
          <a:p>
            <a:r>
              <a:rPr lang="en-US" dirty="0" smtClean="0"/>
              <a:t>Indoor “Rabbit Ears”</a:t>
            </a:r>
          </a:p>
          <a:p>
            <a:r>
              <a:rPr lang="en-US" dirty="0" smtClean="0"/>
              <a:t>Car radio antenna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7467600" cy="44195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1"/>
            <a:ext cx="7315200" cy="4191000"/>
          </a:xfrm>
        </p:spPr>
        <p:txBody>
          <a:bodyPr/>
          <a:lstStyle/>
          <a:p>
            <a:r>
              <a:rPr lang="en-US" dirty="0" smtClean="0"/>
              <a:t>Pics of Steve’s antennas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0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1081</Words>
  <Application>Microsoft Office PowerPoint</Application>
  <PresentationFormat>On-screen Show (4:3)</PresentationFormat>
  <Paragraphs>231</Paragraphs>
  <Slides>56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Broadcast FM DX</vt:lpstr>
      <vt:lpstr>TYPES OF STATIONS</vt:lpstr>
      <vt:lpstr>Receivers</vt:lpstr>
      <vt:lpstr>Receivers</vt:lpstr>
      <vt:lpstr>Receivers</vt:lpstr>
      <vt:lpstr>Receivers</vt:lpstr>
      <vt:lpstr>Antennas</vt:lpstr>
      <vt:lpstr>Antennas</vt:lpstr>
      <vt:lpstr>Antennas</vt:lpstr>
      <vt:lpstr>Antennas</vt:lpstr>
      <vt:lpstr>Location</vt:lpstr>
      <vt:lpstr>RDS/RDBS</vt:lpstr>
      <vt:lpstr>RDS/RDBS</vt:lpstr>
      <vt:lpstr>RDS/RBDS</vt:lpstr>
      <vt:lpstr>RDS/RDBS</vt:lpstr>
      <vt:lpstr>RDS/RDBS</vt:lpstr>
      <vt:lpstr>RDS/RDBS</vt:lpstr>
      <vt:lpstr>RDS/RDBS</vt:lpstr>
      <vt:lpstr>RDS/RDBS</vt:lpstr>
      <vt:lpstr>RDS/RDBS</vt:lpstr>
      <vt:lpstr>RDS-RDBS via SDR</vt:lpstr>
      <vt:lpstr>RDS-RDBS via SDR</vt:lpstr>
      <vt:lpstr>Recording</vt:lpstr>
      <vt:lpstr>Propagation Modes</vt:lpstr>
      <vt:lpstr>Propagation Modes</vt:lpstr>
      <vt:lpstr>Normal conditions - Groundwave</vt:lpstr>
      <vt:lpstr>Troposcatter</vt:lpstr>
      <vt:lpstr>Tropospheric Ducting</vt:lpstr>
      <vt:lpstr>Tropospheric Ducting</vt:lpstr>
      <vt:lpstr>Tropospheric Ducting</vt:lpstr>
      <vt:lpstr>Tropospheric Ducting</vt:lpstr>
      <vt:lpstr>Tropospheric Ducting</vt:lpstr>
      <vt:lpstr>Sporadic E Skip</vt:lpstr>
      <vt:lpstr>Sporadic E Skip</vt:lpstr>
      <vt:lpstr>Sporadic E Skip</vt:lpstr>
      <vt:lpstr>Sporadic E Skip</vt:lpstr>
      <vt:lpstr>Sporadic E Skip</vt:lpstr>
      <vt:lpstr>Sporadic E Skip</vt:lpstr>
      <vt:lpstr>Sporadic E Skip</vt:lpstr>
      <vt:lpstr>Sporadic E Skip – 6/23/15</vt:lpstr>
      <vt:lpstr>Sporadic E Skip – 8/11/15</vt:lpstr>
      <vt:lpstr>Sporadic E Skip – 7/12/16</vt:lpstr>
      <vt:lpstr>Sporadic E Skip</vt:lpstr>
      <vt:lpstr>Sporadic E Skip</vt:lpstr>
      <vt:lpstr>Meteor Scatter</vt:lpstr>
      <vt:lpstr>Meteor Scatter</vt:lpstr>
      <vt:lpstr>Aurora</vt:lpstr>
      <vt:lpstr>FM DX Techniques</vt:lpstr>
      <vt:lpstr>FM DX Techniques</vt:lpstr>
      <vt:lpstr>Digital Transmission</vt:lpstr>
      <vt:lpstr>Digital Transmission</vt:lpstr>
      <vt:lpstr>Useful Links</vt:lpstr>
      <vt:lpstr>Useful Links</vt:lpstr>
      <vt:lpstr>Useful Links</vt:lpstr>
      <vt:lpstr>Useful Links - Antennas</vt:lpstr>
      <vt:lpstr>Credits</vt:lpstr>
    </vt:vector>
  </TitlesOfParts>
  <Company>PMA Companies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Broadcast FM DX</dc:title>
  <dc:creator>Russell Edmunds</dc:creator>
  <cp:lastModifiedBy>Russell Edmunds</cp:lastModifiedBy>
  <cp:revision>47</cp:revision>
  <dcterms:created xsi:type="dcterms:W3CDTF">2016-03-22T16:43:29Z</dcterms:created>
  <dcterms:modified xsi:type="dcterms:W3CDTF">2016-10-25T14:39:02Z</dcterms:modified>
</cp:coreProperties>
</file>